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4" r:id="rId3"/>
    <p:sldId id="258" r:id="rId4"/>
    <p:sldId id="260" r:id="rId5"/>
    <p:sldId id="262" r:id="rId6"/>
    <p:sldId id="259" r:id="rId7"/>
    <p:sldId id="263" r:id="rId8"/>
    <p:sldId id="272" r:id="rId9"/>
    <p:sldId id="265" r:id="rId10"/>
    <p:sldId id="267" r:id="rId11"/>
    <p:sldId id="269" r:id="rId12"/>
    <p:sldId id="270" r:id="rId13"/>
    <p:sldId id="275" r:id="rId14"/>
    <p:sldId id="276" r:id="rId15"/>
    <p:sldId id="274" r:id="rId16"/>
    <p:sldId id="271" r:id="rId17"/>
    <p:sldId id="273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A3677-2368-4528-A042-FB0BD02F24A7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35C1A-D7DC-4629-9E1E-2125ABE4C9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03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078A-16D2-46CD-A1A2-003B06C1606E}" type="datetime1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9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FF09E-C9A9-4AD2-923C-C2A15B1D5261}" type="datetime1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15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1CD2-591E-48AA-B2B2-135C23B64C60}" type="datetime1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05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2FED-776A-4A85-8BFC-B1CA765D3DD9}" type="datetime1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08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AD92-0665-426C-9013-126BEED1CB57}" type="datetime1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4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CB30E-0B6E-4625-A1E8-0B8EC9B8975B}" type="datetime1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45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513-0437-4467-9A13-1464F556BF55}" type="datetime1">
              <a:rPr lang="fr-FR" smtClean="0"/>
              <a:t>21/01/2019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82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225D-91D2-4F27-8FD4-3944F6F24017}" type="datetime1">
              <a:rPr lang="fr-FR" smtClean="0"/>
              <a:t>21/01/2019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28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0442-CD5F-4160-A862-B183715C1A02}" type="datetime1">
              <a:rPr lang="fr-FR" smtClean="0"/>
              <a:t>21/01/2019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2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9321-9662-48C9-85EB-E87EE2A08766}" type="datetime1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07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F474-281B-4D1A-B3E1-9FCD92F845D6}" type="datetime1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27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81F84-1AD8-4F54-8DAF-356C421F67A5}" type="datetime1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EF1C3-36D7-49C2-AF23-90374C9F60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19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eb4.ensiie.fr/~faye/ESP_Dakar/LOGIMAG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eb4.ensiie.fr/~faye/ESP_Dakar/LOGIMAG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5788025"/>
          </a:xfrm>
        </p:spPr>
        <p:txBody>
          <a:bodyPr>
            <a:normAutofit/>
          </a:bodyPr>
          <a:lstStyle/>
          <a:p>
            <a:r>
              <a:rPr lang="fr-FR" dirty="0" smtClean="0"/>
              <a:t>Projet </a:t>
            </a:r>
            <a:r>
              <a:rPr lang="fr-FR" dirty="0" err="1" smtClean="0"/>
              <a:t>Logimage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ESP Dakar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/>
              <a:t>Janvier 2019</a:t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/>
              <a:t/>
            </a:r>
            <a:br>
              <a:rPr lang="fr-FR" sz="1800" dirty="0"/>
            </a:br>
            <a:r>
              <a:rPr lang="fr-FR" sz="2400" dirty="0" smtClean="0"/>
              <a:t>Alain Faye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Décomposition du travail en étapes </a:t>
            </a:r>
            <a:r>
              <a:rPr lang="fr-FR" dirty="0" smtClean="0"/>
              <a:t>(2/3)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41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000" dirty="0"/>
              <a:t>2</a:t>
            </a:r>
            <a:r>
              <a:rPr lang="fr-FR" sz="3000" baseline="30000" dirty="0"/>
              <a:t>ème</a:t>
            </a:r>
            <a:r>
              <a:rPr lang="fr-FR" sz="3000" dirty="0"/>
              <a:t> étape : cas où les blocs  d’une même ligne sont identiques (même longueur) et de même en colonne</a:t>
            </a:r>
            <a:r>
              <a:rPr lang="fr-FR" sz="3000" dirty="0" smtClean="0"/>
              <a:t>.</a:t>
            </a:r>
          </a:p>
          <a:p>
            <a:endParaRPr lang="fr-FR" sz="3000" dirty="0"/>
          </a:p>
          <a:p>
            <a:pPr marL="0" indent="0">
              <a:buNone/>
            </a:pPr>
            <a:r>
              <a:rPr lang="fr-FR" sz="3000" dirty="0" smtClean="0"/>
              <a:t>Exemple : </a:t>
            </a:r>
            <a:endParaRPr lang="fr-FR" sz="3000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7" y="3805236"/>
            <a:ext cx="2387551" cy="2160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92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Décomposition du travail en étapes </a:t>
            </a:r>
            <a:r>
              <a:rPr lang="fr-FR" dirty="0" smtClean="0"/>
              <a:t>(3/3)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00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3</a:t>
            </a:r>
            <a:r>
              <a:rPr lang="fr-FR" baseline="30000" dirty="0"/>
              <a:t>ème</a:t>
            </a:r>
            <a:r>
              <a:rPr lang="fr-FR" dirty="0"/>
              <a:t> étape : cas </a:t>
            </a:r>
            <a:r>
              <a:rPr lang="fr-FR" dirty="0" smtClean="0"/>
              <a:t>quelconque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Exemple : 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73" y="3657600"/>
            <a:ext cx="2250750" cy="2160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41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Instances de différentes tailles </a:t>
            </a:r>
            <a:r>
              <a:rPr lang="fr-FR" i="1" dirty="0"/>
              <a:t>m</a:t>
            </a:r>
            <a:r>
              <a:rPr lang="fr-FR" dirty="0"/>
              <a:t> lignes et </a:t>
            </a:r>
            <a:r>
              <a:rPr lang="fr-FR" i="1" dirty="0"/>
              <a:t>n</a:t>
            </a:r>
            <a:r>
              <a:rPr lang="fr-FR" dirty="0"/>
              <a:t> colonnes </a:t>
            </a:r>
            <a:endParaRPr lang="fr-FR" dirty="0" smtClean="0"/>
          </a:p>
          <a:p>
            <a:r>
              <a:rPr lang="fr-FR" dirty="0" smtClean="0"/>
              <a:t>Logimage_data_</a:t>
            </a:r>
            <a:r>
              <a:rPr lang="fr-FR" i="1" dirty="0" smtClean="0"/>
              <a:t>m</a:t>
            </a:r>
            <a:r>
              <a:rPr lang="fr-FR" dirty="0" smtClean="0"/>
              <a:t>x</a:t>
            </a:r>
            <a:r>
              <a:rPr lang="fr-FR" i="1" dirty="0" smtClean="0"/>
              <a:t>n</a:t>
            </a:r>
            <a:r>
              <a:rPr lang="fr-FR" dirty="0" smtClean="0"/>
              <a:t>_nom.txt </a:t>
            </a:r>
          </a:p>
          <a:p>
            <a:r>
              <a:rPr lang="fr-FR" dirty="0" smtClean="0"/>
              <a:t>Fichiers de données au format </a:t>
            </a:r>
            <a:r>
              <a:rPr lang="fr-FR" dirty="0" err="1"/>
              <a:t>Mathprog</a:t>
            </a:r>
            <a:endParaRPr lang="fr-FR" dirty="0" smtClean="0"/>
          </a:p>
          <a:p>
            <a:r>
              <a:rPr lang="fr-FR" dirty="0" smtClean="0"/>
              <a:t>Disponibles sur </a:t>
            </a:r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://web4.ensiie.fr/~</a:t>
            </a:r>
            <a:r>
              <a:rPr lang="fr-FR" dirty="0" smtClean="0">
                <a:hlinkClick r:id="rId2"/>
              </a:rPr>
              <a:t>faye/ESP_Dakar/LOGIMAGE/</a:t>
            </a:r>
            <a:endParaRPr lang="fr-FR" dirty="0" smtClean="0"/>
          </a:p>
          <a:p>
            <a:r>
              <a:rPr lang="fr-FR" dirty="0" smtClean="0"/>
              <a:t>Possibilité de créer ses propres instances</a:t>
            </a:r>
          </a:p>
          <a:p>
            <a:pPr lvl="1"/>
            <a:r>
              <a:rPr lang="fr-FR" dirty="0" smtClean="0"/>
              <a:t> genere_data_dessin.py crée fichier de données au format </a:t>
            </a:r>
            <a:r>
              <a:rPr lang="fr-FR" dirty="0" err="1" smtClean="0"/>
              <a:t>MathProg</a:t>
            </a:r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3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13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256344" y="391829"/>
            <a:ext cx="5305042" cy="634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/>
              <a:t>param</a:t>
            </a:r>
            <a:r>
              <a:rPr lang="fr-FR" sz="1400" dirty="0"/>
              <a:t> </a:t>
            </a:r>
            <a:r>
              <a:rPr lang="fr-FR" sz="1400" dirty="0" err="1"/>
              <a:t>n_lign</a:t>
            </a:r>
            <a:r>
              <a:rPr lang="fr-FR" sz="1400" dirty="0"/>
              <a:t>:=10; # </a:t>
            </a:r>
            <a:r>
              <a:rPr lang="fr-FR" sz="1400" dirty="0" err="1"/>
              <a:t>nbre</a:t>
            </a:r>
            <a:r>
              <a:rPr lang="fr-FR" sz="1400" dirty="0"/>
              <a:t> lignes de la grille</a:t>
            </a:r>
          </a:p>
          <a:p>
            <a:r>
              <a:rPr lang="fr-FR" sz="1400" dirty="0" err="1"/>
              <a:t>param</a:t>
            </a:r>
            <a:r>
              <a:rPr lang="fr-FR" sz="1400" dirty="0"/>
              <a:t> </a:t>
            </a:r>
            <a:r>
              <a:rPr lang="fr-FR" sz="1400" dirty="0" err="1"/>
              <a:t>n_col</a:t>
            </a:r>
            <a:r>
              <a:rPr lang="fr-FR" sz="1400" dirty="0"/>
              <a:t>:=10; # </a:t>
            </a:r>
            <a:r>
              <a:rPr lang="fr-FR" sz="1400" dirty="0" err="1"/>
              <a:t>nbre</a:t>
            </a:r>
            <a:r>
              <a:rPr lang="fr-FR" sz="1400" dirty="0"/>
              <a:t> colonnes</a:t>
            </a:r>
          </a:p>
          <a:p>
            <a:r>
              <a:rPr lang="fr-FR" sz="1400" dirty="0" err="1"/>
              <a:t>param</a:t>
            </a:r>
            <a:r>
              <a:rPr lang="fr-FR" sz="1400" dirty="0"/>
              <a:t> </a:t>
            </a:r>
            <a:r>
              <a:rPr lang="fr-FR" sz="1400" dirty="0" err="1"/>
              <a:t>n_bloc_max</a:t>
            </a:r>
            <a:r>
              <a:rPr lang="fr-FR" sz="1400" dirty="0"/>
              <a:t>:=3; # </a:t>
            </a:r>
            <a:r>
              <a:rPr lang="fr-FR" sz="1400" dirty="0" err="1"/>
              <a:t>nbre</a:t>
            </a:r>
            <a:r>
              <a:rPr lang="fr-FR" sz="1400" dirty="0"/>
              <a:t> max de blocs dans une ligne ou colonne</a:t>
            </a:r>
          </a:p>
          <a:p>
            <a:r>
              <a:rPr lang="fr-FR" sz="1400" dirty="0"/>
              <a:t># </a:t>
            </a:r>
            <a:r>
              <a:rPr lang="fr-FR" sz="1400" dirty="0" err="1"/>
              <a:t>nbre</a:t>
            </a:r>
            <a:r>
              <a:rPr lang="fr-FR" sz="1400" dirty="0"/>
              <a:t> cases du bloc k (en col.) dans la ligne i</a:t>
            </a:r>
          </a:p>
          <a:p>
            <a:r>
              <a:rPr lang="fr-FR" sz="1400" dirty="0" err="1"/>
              <a:t>param</a:t>
            </a:r>
            <a:r>
              <a:rPr lang="fr-FR" sz="1400" dirty="0"/>
              <a:t> </a:t>
            </a:r>
            <a:r>
              <a:rPr lang="fr-FR" sz="1400" dirty="0" err="1"/>
              <a:t>bloc_lign</a:t>
            </a:r>
            <a:r>
              <a:rPr lang="fr-FR" sz="1400" dirty="0"/>
              <a:t>: 1  2  3  :=</a:t>
            </a:r>
          </a:p>
          <a:p>
            <a:r>
              <a:rPr lang="fr-FR" sz="1400" dirty="0"/>
              <a:t>1                1  0  0   </a:t>
            </a:r>
          </a:p>
          <a:p>
            <a:r>
              <a:rPr lang="fr-FR" sz="1400" dirty="0"/>
              <a:t>2                3  0  0</a:t>
            </a:r>
          </a:p>
          <a:p>
            <a:r>
              <a:rPr lang="fr-FR" sz="1400" dirty="0"/>
              <a:t>3                1  2  0  </a:t>
            </a:r>
          </a:p>
          <a:p>
            <a:r>
              <a:rPr lang="fr-FR" sz="1400" dirty="0"/>
              <a:t>4                1  3  0  </a:t>
            </a:r>
          </a:p>
          <a:p>
            <a:r>
              <a:rPr lang="fr-FR" sz="1400" dirty="0"/>
              <a:t>5                1  3  0</a:t>
            </a:r>
          </a:p>
          <a:p>
            <a:r>
              <a:rPr lang="fr-FR" sz="1400" dirty="0"/>
              <a:t>6                2  4  0  </a:t>
            </a:r>
          </a:p>
          <a:p>
            <a:r>
              <a:rPr lang="fr-FR" sz="1400" dirty="0"/>
              <a:t>7                6  0  0</a:t>
            </a:r>
          </a:p>
          <a:p>
            <a:r>
              <a:rPr lang="fr-FR" sz="1400" dirty="0"/>
              <a:t>8                1  0  0  </a:t>
            </a:r>
          </a:p>
          <a:p>
            <a:r>
              <a:rPr lang="fr-FR" sz="1400" dirty="0"/>
              <a:t>9                10  0  0  </a:t>
            </a:r>
          </a:p>
          <a:p>
            <a:r>
              <a:rPr lang="fr-FR" sz="1400" dirty="0"/>
              <a:t>10               8  0  0</a:t>
            </a:r>
          </a:p>
          <a:p>
            <a:r>
              <a:rPr lang="fr-FR" sz="1400" dirty="0"/>
              <a:t>;</a:t>
            </a:r>
          </a:p>
          <a:p>
            <a:r>
              <a:rPr lang="fr-FR" sz="1400" dirty="0"/>
              <a:t># </a:t>
            </a:r>
            <a:r>
              <a:rPr lang="fr-FR" sz="1400" dirty="0" err="1"/>
              <a:t>nbre</a:t>
            </a:r>
            <a:r>
              <a:rPr lang="fr-FR" sz="1400" dirty="0"/>
              <a:t> cases du bloc k (en col.) dans la colonne j</a:t>
            </a:r>
          </a:p>
          <a:p>
            <a:r>
              <a:rPr lang="fr-FR" sz="1400" dirty="0" err="1"/>
              <a:t>param</a:t>
            </a:r>
            <a:r>
              <a:rPr lang="fr-FR" sz="1400" dirty="0"/>
              <a:t> </a:t>
            </a:r>
            <a:r>
              <a:rPr lang="fr-FR" sz="1400" dirty="0" err="1"/>
              <a:t>bloc_col</a:t>
            </a:r>
            <a:r>
              <a:rPr lang="fr-FR" sz="1400" dirty="0"/>
              <a:t>: 1  2  3  :=</a:t>
            </a:r>
          </a:p>
          <a:p>
            <a:r>
              <a:rPr lang="fr-FR" sz="1400" dirty="0"/>
              <a:t>1               1  0  0  </a:t>
            </a:r>
          </a:p>
          <a:p>
            <a:r>
              <a:rPr lang="fr-FR" sz="1400" dirty="0"/>
              <a:t>2               3  2  0</a:t>
            </a:r>
          </a:p>
          <a:p>
            <a:r>
              <a:rPr lang="fr-FR" sz="1400" dirty="0"/>
              <a:t>3               1  2  2  </a:t>
            </a:r>
          </a:p>
          <a:p>
            <a:r>
              <a:rPr lang="fr-FR" sz="1400" dirty="0"/>
              <a:t>4               1  1  2</a:t>
            </a:r>
          </a:p>
          <a:p>
            <a:r>
              <a:rPr lang="fr-FR" sz="1400" dirty="0"/>
              <a:t>5               10  0  0</a:t>
            </a:r>
          </a:p>
          <a:p>
            <a:r>
              <a:rPr lang="fr-FR" sz="1400" dirty="0"/>
              <a:t>6               6  2  0</a:t>
            </a:r>
          </a:p>
          <a:p>
            <a:r>
              <a:rPr lang="fr-FR" sz="1400" dirty="0"/>
              <a:t>7               4  2  0  </a:t>
            </a:r>
          </a:p>
          <a:p>
            <a:r>
              <a:rPr lang="fr-FR" sz="1400" dirty="0"/>
              <a:t>8               2  2  0  </a:t>
            </a:r>
          </a:p>
          <a:p>
            <a:r>
              <a:rPr lang="fr-FR" sz="1400" dirty="0"/>
              <a:t>9               2  0  0</a:t>
            </a:r>
          </a:p>
          <a:p>
            <a:r>
              <a:rPr lang="fr-FR" sz="1400" dirty="0"/>
              <a:t>10             </a:t>
            </a:r>
            <a:r>
              <a:rPr lang="fr-FR" sz="1400" dirty="0" smtClean="0"/>
              <a:t>1  </a:t>
            </a:r>
            <a:r>
              <a:rPr lang="fr-FR" sz="1400" dirty="0"/>
              <a:t>0  0</a:t>
            </a:r>
          </a:p>
          <a:p>
            <a:r>
              <a:rPr lang="fr-FR" sz="1400" dirty="0"/>
              <a:t>;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83024" y="936171"/>
            <a:ext cx="3384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Logimage_data_10x10_bateau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283024" y="304800"/>
            <a:ext cx="3380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E</a:t>
            </a:r>
            <a:r>
              <a:rPr lang="fr-FR" sz="2000" dirty="0" smtClean="0"/>
              <a:t>xemple de fichier de données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9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838200" y="449664"/>
            <a:ext cx="10515600" cy="31905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Outil pour générer ses propres instances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://web4.ensiie.fr/~</a:t>
            </a:r>
            <a:r>
              <a:rPr lang="fr-FR" dirty="0" smtClean="0">
                <a:hlinkClick r:id="rId2"/>
              </a:rPr>
              <a:t>faye/ESP_Dakar/LOGIMAGE/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genere_data_dessin.py </a:t>
            </a:r>
            <a:r>
              <a:rPr lang="fr-FR" dirty="0" smtClean="0"/>
              <a:t>crée fichier de données au format </a:t>
            </a:r>
            <a:r>
              <a:rPr lang="fr-FR" dirty="0" err="1" smtClean="0"/>
              <a:t>MathProg</a:t>
            </a:r>
            <a:endParaRPr lang="fr-FR" dirty="0"/>
          </a:p>
          <a:p>
            <a:pPr lvl="1"/>
            <a:r>
              <a:rPr lang="fr-FR" dirty="0" smtClean="0"/>
              <a:t>Entrée: test_genere.txt </a:t>
            </a:r>
          </a:p>
          <a:p>
            <a:pPr lvl="2"/>
            <a:r>
              <a:rPr lang="fr-FR" dirty="0" smtClean="0"/>
              <a:t>nombre lignes     nombre col.     nombre max de blocs par ligne et col.</a:t>
            </a:r>
          </a:p>
          <a:p>
            <a:pPr lvl="2"/>
            <a:r>
              <a:rPr lang="fr-FR" dirty="0" smtClean="0"/>
              <a:t>Pour chaque ligne taille des blocs</a:t>
            </a:r>
          </a:p>
          <a:p>
            <a:pPr lvl="2"/>
            <a:r>
              <a:rPr lang="fr-FR" dirty="0" smtClean="0"/>
              <a:t>Pour </a:t>
            </a:r>
            <a:r>
              <a:rPr lang="fr-FR" dirty="0"/>
              <a:t>chaque </a:t>
            </a:r>
            <a:r>
              <a:rPr lang="fr-FR" dirty="0" smtClean="0"/>
              <a:t>col. </a:t>
            </a:r>
            <a:r>
              <a:rPr lang="fr-FR" dirty="0"/>
              <a:t>taille des </a:t>
            </a:r>
            <a:r>
              <a:rPr lang="fr-FR" dirty="0" smtClean="0"/>
              <a:t>blocs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Sortie: genere_test</a:t>
            </a:r>
            <a:r>
              <a:rPr lang="fr-FR" dirty="0" smtClean="0"/>
              <a:t>_glpk.txt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522730" y="2603861"/>
            <a:ext cx="64793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10 10 3</a:t>
            </a:r>
          </a:p>
          <a:p>
            <a:r>
              <a:rPr lang="fr-FR" sz="1200" dirty="0" smtClean="0"/>
              <a:t>1   </a:t>
            </a:r>
            <a:endParaRPr lang="fr-FR" sz="1200" dirty="0"/>
          </a:p>
          <a:p>
            <a:r>
              <a:rPr lang="fr-FR" sz="1200" dirty="0" smtClean="0"/>
              <a:t>3  </a:t>
            </a:r>
            <a:endParaRPr lang="fr-FR" sz="1200" dirty="0"/>
          </a:p>
          <a:p>
            <a:r>
              <a:rPr lang="fr-FR" sz="1200" dirty="0" smtClean="0"/>
              <a:t>1  </a:t>
            </a:r>
            <a:r>
              <a:rPr lang="fr-FR" sz="1200" dirty="0"/>
              <a:t>2  </a:t>
            </a:r>
            <a:r>
              <a:rPr lang="fr-FR" sz="1200" dirty="0" smtClean="0"/>
              <a:t>  </a:t>
            </a:r>
            <a:endParaRPr lang="fr-FR" sz="1200" dirty="0"/>
          </a:p>
          <a:p>
            <a:r>
              <a:rPr lang="fr-FR" sz="1200" dirty="0" smtClean="0"/>
              <a:t>1  </a:t>
            </a:r>
            <a:r>
              <a:rPr lang="fr-FR" sz="1200" dirty="0"/>
              <a:t>3  </a:t>
            </a:r>
            <a:r>
              <a:rPr lang="fr-FR" sz="1200" dirty="0" smtClean="0"/>
              <a:t>  </a:t>
            </a:r>
            <a:endParaRPr lang="fr-FR" sz="1200" dirty="0"/>
          </a:p>
          <a:p>
            <a:r>
              <a:rPr lang="fr-FR" sz="1200" dirty="0" smtClean="0"/>
              <a:t>1  </a:t>
            </a:r>
            <a:r>
              <a:rPr lang="fr-FR" sz="1200" dirty="0"/>
              <a:t>3  </a:t>
            </a:r>
          </a:p>
          <a:p>
            <a:r>
              <a:rPr lang="fr-FR" sz="1200" dirty="0" smtClean="0"/>
              <a:t>2  </a:t>
            </a:r>
            <a:r>
              <a:rPr lang="fr-FR" sz="1200" dirty="0"/>
              <a:t>4  </a:t>
            </a:r>
            <a:r>
              <a:rPr lang="fr-FR" sz="1200" dirty="0" smtClean="0"/>
              <a:t>  </a:t>
            </a:r>
            <a:endParaRPr lang="fr-FR" sz="1200" dirty="0"/>
          </a:p>
          <a:p>
            <a:r>
              <a:rPr lang="fr-FR" sz="1200" dirty="0" smtClean="0"/>
              <a:t>6  </a:t>
            </a:r>
            <a:endParaRPr lang="fr-FR" sz="1200" dirty="0"/>
          </a:p>
          <a:p>
            <a:r>
              <a:rPr lang="fr-FR" sz="1200" dirty="0" smtClean="0"/>
              <a:t>1    </a:t>
            </a:r>
            <a:endParaRPr lang="fr-FR" sz="1200" dirty="0"/>
          </a:p>
          <a:p>
            <a:r>
              <a:rPr lang="fr-FR" sz="1200" dirty="0" smtClean="0"/>
              <a:t>10    </a:t>
            </a:r>
            <a:endParaRPr lang="fr-FR" sz="1200" dirty="0"/>
          </a:p>
          <a:p>
            <a:r>
              <a:rPr lang="fr-FR" sz="1200" dirty="0" smtClean="0"/>
              <a:t>8  </a:t>
            </a:r>
            <a:endParaRPr lang="fr-FR" sz="1200" dirty="0"/>
          </a:p>
          <a:p>
            <a:r>
              <a:rPr lang="fr-FR" sz="1200" dirty="0" smtClean="0"/>
              <a:t>1    </a:t>
            </a:r>
            <a:endParaRPr lang="fr-FR" sz="1200" dirty="0"/>
          </a:p>
          <a:p>
            <a:r>
              <a:rPr lang="fr-FR" sz="1200" dirty="0" smtClean="0"/>
              <a:t>3  </a:t>
            </a:r>
            <a:r>
              <a:rPr lang="fr-FR" sz="1200" dirty="0"/>
              <a:t>2  </a:t>
            </a:r>
          </a:p>
          <a:p>
            <a:r>
              <a:rPr lang="fr-FR" sz="1200" dirty="0" smtClean="0"/>
              <a:t>1  </a:t>
            </a:r>
            <a:r>
              <a:rPr lang="fr-FR" sz="1200" dirty="0"/>
              <a:t>2  2  </a:t>
            </a:r>
          </a:p>
          <a:p>
            <a:r>
              <a:rPr lang="fr-FR" sz="1200" dirty="0" smtClean="0"/>
              <a:t>1  </a:t>
            </a:r>
            <a:r>
              <a:rPr lang="fr-FR" sz="1200" dirty="0"/>
              <a:t>1  2</a:t>
            </a:r>
          </a:p>
          <a:p>
            <a:r>
              <a:rPr lang="fr-FR" sz="1200" dirty="0" smtClean="0"/>
              <a:t>10  </a:t>
            </a:r>
            <a:endParaRPr lang="fr-FR" sz="1200" dirty="0"/>
          </a:p>
          <a:p>
            <a:r>
              <a:rPr lang="fr-FR" sz="1200" dirty="0" smtClean="0"/>
              <a:t>6  </a:t>
            </a:r>
            <a:r>
              <a:rPr lang="fr-FR" sz="1200" dirty="0"/>
              <a:t>2 </a:t>
            </a:r>
          </a:p>
          <a:p>
            <a:r>
              <a:rPr lang="fr-FR" sz="1200" dirty="0" smtClean="0"/>
              <a:t>4  </a:t>
            </a:r>
            <a:r>
              <a:rPr lang="fr-FR" sz="1200" dirty="0"/>
              <a:t>2 </a:t>
            </a:r>
            <a:r>
              <a:rPr lang="fr-FR" sz="1200" dirty="0" smtClean="0"/>
              <a:t>  </a:t>
            </a:r>
            <a:endParaRPr lang="fr-FR" sz="1200" dirty="0"/>
          </a:p>
          <a:p>
            <a:r>
              <a:rPr lang="fr-FR" sz="1200" dirty="0" smtClean="0"/>
              <a:t>2  </a:t>
            </a:r>
            <a:r>
              <a:rPr lang="fr-FR" sz="1200" dirty="0"/>
              <a:t>2  </a:t>
            </a:r>
            <a:r>
              <a:rPr lang="fr-FR" sz="1200" dirty="0" smtClean="0"/>
              <a:t>  </a:t>
            </a:r>
            <a:endParaRPr lang="fr-FR" sz="1200" dirty="0"/>
          </a:p>
          <a:p>
            <a:r>
              <a:rPr lang="fr-FR" sz="1200" dirty="0" smtClean="0"/>
              <a:t>2  </a:t>
            </a:r>
            <a:endParaRPr lang="fr-FR" sz="1200" dirty="0"/>
          </a:p>
          <a:p>
            <a:r>
              <a:rPr lang="fr-FR" sz="1200" dirty="0" smtClean="0"/>
              <a:t>1  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3852200" y="4404354"/>
            <a:ext cx="2461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Exemple test_genere.txt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6034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Travail à réaliser et restitution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Modéliser le problème par un programme </a:t>
            </a:r>
            <a:r>
              <a:rPr lang="fr-FR" dirty="0"/>
              <a:t>l</a:t>
            </a:r>
            <a:r>
              <a:rPr lang="fr-FR" dirty="0" smtClean="0"/>
              <a:t>inéaire en 0-1</a:t>
            </a:r>
          </a:p>
          <a:p>
            <a:pPr lvl="1"/>
            <a:r>
              <a:rPr lang="fr-FR" dirty="0" smtClean="0"/>
              <a:t>Entrée-Paramètres :   blocs et leur longueur par ligne et par colonne</a:t>
            </a:r>
          </a:p>
          <a:p>
            <a:pPr lvl="1"/>
            <a:r>
              <a:rPr lang="fr-FR" dirty="0" smtClean="0"/>
              <a:t>Sortie-Résultats      :   placement des blocs  dans chaque ligne et chaque colonne et position  des pixels noirs dans la grille </a:t>
            </a:r>
          </a:p>
          <a:p>
            <a:r>
              <a:rPr lang="fr-FR" dirty="0" smtClean="0"/>
              <a:t>Coder le modèle en </a:t>
            </a:r>
            <a:r>
              <a:rPr lang="fr-FR" dirty="0" err="1" smtClean="0"/>
              <a:t>MathProg</a:t>
            </a:r>
            <a:r>
              <a:rPr lang="fr-FR" dirty="0" smtClean="0"/>
              <a:t> et résolution avec </a:t>
            </a:r>
            <a:r>
              <a:rPr lang="fr-FR" dirty="0" err="1" smtClean="0"/>
              <a:t>glpk</a:t>
            </a:r>
            <a:endParaRPr lang="fr-FR" dirty="0" smtClean="0"/>
          </a:p>
          <a:p>
            <a:r>
              <a:rPr lang="fr-FR" dirty="0" smtClean="0"/>
              <a:t>Faire des tests sur les instances proposées et éventuellement d’autres instances</a:t>
            </a:r>
          </a:p>
          <a:p>
            <a:r>
              <a:rPr lang="fr-FR" dirty="0" smtClean="0"/>
              <a:t>Rendu </a:t>
            </a:r>
          </a:p>
          <a:p>
            <a:pPr lvl="1"/>
            <a:r>
              <a:rPr lang="fr-FR" dirty="0" smtClean="0"/>
              <a:t>Rapport contenant </a:t>
            </a:r>
          </a:p>
          <a:p>
            <a:pPr lvl="2"/>
            <a:r>
              <a:rPr lang="fr-FR" dirty="0" smtClean="0"/>
              <a:t>Le modèle mathématique et les explications du modèle</a:t>
            </a:r>
          </a:p>
          <a:p>
            <a:pPr lvl="2"/>
            <a:r>
              <a:rPr lang="fr-FR" dirty="0" smtClean="0"/>
              <a:t>Les résultats des tests :  temps de calcul, images obtenues,…</a:t>
            </a:r>
          </a:p>
          <a:p>
            <a:pPr lvl="2"/>
            <a:r>
              <a:rPr lang="fr-FR" dirty="0" smtClean="0"/>
              <a:t>Commentaires des résultats et conclusion</a:t>
            </a:r>
          </a:p>
          <a:p>
            <a:pPr lvl="2"/>
            <a:r>
              <a:rPr lang="fr-FR" dirty="0"/>
              <a:t>Le modèle en </a:t>
            </a:r>
            <a:r>
              <a:rPr lang="fr-FR" dirty="0" err="1" smtClean="0"/>
              <a:t>MathProg</a:t>
            </a:r>
            <a:r>
              <a:rPr lang="fr-FR" dirty="0" smtClean="0"/>
              <a:t> en annexe</a:t>
            </a:r>
            <a:endParaRPr lang="fr-FR" dirty="0"/>
          </a:p>
          <a:p>
            <a:pPr lvl="2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457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Amouléne</a:t>
            </a:r>
            <a:r>
              <a:rPr lang="fr-FR" dirty="0" smtClean="0"/>
              <a:t> </a:t>
            </a:r>
            <a:r>
              <a:rPr lang="fr-FR" dirty="0" err="1" smtClean="0"/>
              <a:t>béne</a:t>
            </a:r>
            <a:r>
              <a:rPr lang="fr-FR" dirty="0" smtClean="0"/>
              <a:t> question ?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267" y="714375"/>
            <a:ext cx="453256" cy="720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6" y="2636475"/>
            <a:ext cx="2924291" cy="2880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186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https://fr.goobix.com/jeux-en-ligne/nonograms/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24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Problématique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avait une image constituée de pixels noirs et blancs. Mais, elle s’est effacée.</a:t>
            </a:r>
          </a:p>
          <a:p>
            <a:r>
              <a:rPr lang="fr-FR" dirty="0" smtClean="0"/>
              <a:t>On sait juste combien il y avait de blocs de pixels noirs par ligne et par colonne et leur longueur.</a:t>
            </a:r>
          </a:p>
          <a:p>
            <a:r>
              <a:rPr lang="fr-FR" dirty="0" smtClean="0"/>
              <a:t>Il faut à partir de ces informations reconstituer l’image.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05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Où placer les blocs ?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2343151"/>
            <a:ext cx="2714625" cy="257175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523875" y="25527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33400" y="29622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33400" y="33813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42925" y="38195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42925" y="42195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71550" y="21240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419225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847850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838325" y="18383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305050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295525" y="18383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2743200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390900" y="2552700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 bloc de longueur 1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400425" y="2990850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 bloc de longueur 1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3400425" y="4200525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 bloc de longueur 2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 rot="5400000">
            <a:off x="1819275" y="5534025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 bloc de longueur 1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 rot="5400000">
            <a:off x="1374341" y="5534025"/>
            <a:ext cx="21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blocs de longueur 1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 rot="5400000">
            <a:off x="917141" y="5543550"/>
            <a:ext cx="21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blocs de longueur 1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 rot="5400000">
            <a:off x="533400" y="5514975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 bloc de longueur 1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 rot="5400000">
            <a:off x="747670" y="4848225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  <a:r>
              <a:rPr lang="fr-FR" dirty="0" smtClean="0"/>
              <a:t> bloc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0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2343151"/>
            <a:ext cx="2714625" cy="257175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523875" y="25527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33400" y="29622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33400" y="33813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42925" y="38195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42925" y="42195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71550" y="21240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419225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847850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838325" y="18383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305050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295525" y="18383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2743200" y="21050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12" y="2308741"/>
            <a:ext cx="2505075" cy="251460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64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calculer la solution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Programme linéaire en variables 0-1</a:t>
            </a:r>
          </a:p>
          <a:p>
            <a:endParaRPr lang="fr-FR" dirty="0" smtClean="0"/>
          </a:p>
          <a:p>
            <a:r>
              <a:rPr lang="fr-FR" dirty="0" smtClean="0"/>
              <a:t>Solveur </a:t>
            </a:r>
            <a:r>
              <a:rPr lang="fr-FR" dirty="0" err="1" smtClean="0"/>
              <a:t>glpk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/>
              <a:t>L</a:t>
            </a:r>
            <a:r>
              <a:rPr lang="fr-FR" dirty="0" smtClean="0"/>
              <a:t>angage de modélisation </a:t>
            </a:r>
            <a:r>
              <a:rPr lang="fr-FR" dirty="0" err="1" smtClean="0"/>
              <a:t>Mathprog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31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2475" y="4699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</a:t>
            </a:r>
            <a:r>
              <a:rPr lang="fr-FR" dirty="0" err="1"/>
              <a:t>v</a:t>
            </a:r>
            <a:r>
              <a:rPr lang="fr-FR" dirty="0" err="1" smtClean="0"/>
              <a:t>isualisateur</a:t>
            </a:r>
            <a:r>
              <a:rPr lang="fr-FR" dirty="0" smtClean="0"/>
              <a:t> de solution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/>
              <a:t>http://web4.ensiie.fr/~faye/ESP_Dakar/LOGIMAGE/Logimage.php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25" y="2743201"/>
            <a:ext cx="3105150" cy="353377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95825" y="5143500"/>
            <a:ext cx="6810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Rentrer la solution ici  [[1,1,0],[1,2,0],[1,3,0],[1,4,1],[1,5,0],[2,1,0],[2,2,0],[2,3,1],[2,4,0],[2,5,0],[3,1,0],[3,2,1],[3,3,0],[3,4,0],[3,5,0],[4,1,0],[4,2,0],[4,3,1],[4,4,0],[4,5,0],[5,1,0],[5,2,0],[5,3,0],[5,4,1],[5,5,1]]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95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exemples d’images reconstituées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5" y="1885950"/>
            <a:ext cx="1859274" cy="180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61" y="1885950"/>
            <a:ext cx="1887818" cy="180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139" y="1885950"/>
            <a:ext cx="1650225" cy="180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581" y="1885950"/>
            <a:ext cx="1883225" cy="1800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79" y="4224367"/>
            <a:ext cx="1800000" cy="17239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056" y="4219575"/>
            <a:ext cx="1731825" cy="180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50" y="4238625"/>
            <a:ext cx="906825" cy="180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30" y="4238625"/>
            <a:ext cx="2416625" cy="180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7885" y="4238625"/>
            <a:ext cx="2515025" cy="18000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23" y="1885950"/>
            <a:ext cx="1888327" cy="1800000"/>
          </a:xfrm>
          <a:prstGeom prst="rect">
            <a:avLst/>
          </a:prstGeom>
        </p:spPr>
      </p:pic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99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encore …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08" y="1924050"/>
            <a:ext cx="1783927" cy="180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69" y="1924050"/>
            <a:ext cx="1643925" cy="1800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242" y="1924050"/>
            <a:ext cx="1867375" cy="1800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156" y="1924050"/>
            <a:ext cx="1686977" cy="180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997" y="1924050"/>
            <a:ext cx="2357975" cy="180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95" y="4210050"/>
            <a:ext cx="2097574" cy="180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006" y="4210050"/>
            <a:ext cx="2458525" cy="180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29" y="4210050"/>
            <a:ext cx="1884125" cy="180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871" y="4210050"/>
            <a:ext cx="2503675" cy="1800000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14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Décomposition du travail en étapes (1/3)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3938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800" dirty="0" smtClean="0"/>
              <a:t>1</a:t>
            </a:r>
            <a:r>
              <a:rPr lang="fr-FR" sz="3800" baseline="30000" dirty="0" smtClean="0"/>
              <a:t>ère</a:t>
            </a:r>
            <a:r>
              <a:rPr lang="fr-FR" sz="3800" dirty="0" smtClean="0"/>
              <a:t> étape : résoudre le cas avec un seul bloc par ligne et par colonne.</a:t>
            </a:r>
          </a:p>
          <a:p>
            <a:pPr marL="0" indent="0">
              <a:buNone/>
            </a:pPr>
            <a:endParaRPr lang="fr-FR" sz="3800" dirty="0" smtClean="0"/>
          </a:p>
          <a:p>
            <a:pPr marL="0" indent="0">
              <a:buNone/>
            </a:pPr>
            <a:r>
              <a:rPr lang="fr-FR" sz="3800" dirty="0" smtClean="0"/>
              <a:t>Exemple : </a:t>
            </a:r>
          </a:p>
          <a:p>
            <a:pPr marL="0" indent="0">
              <a:buNone/>
            </a:pPr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62" y="3629025"/>
            <a:ext cx="2542229" cy="2520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F1C3-36D7-49C2-AF23-90374C9F607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224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692</Words>
  <Application>Microsoft Office PowerPoint</Application>
  <PresentationFormat>Grand écran</PresentationFormat>
  <Paragraphs>163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Projet Logimage  ESP Dakar  Janvier 2019   Alain Faye  </vt:lpstr>
      <vt:lpstr>Problématique</vt:lpstr>
      <vt:lpstr>Où placer les blocs ?</vt:lpstr>
      <vt:lpstr>Solution</vt:lpstr>
      <vt:lpstr>Comment calculer la solution ?</vt:lpstr>
      <vt:lpstr>Le visualisateur de solution  http://web4.ensiie.fr/~faye/ESP_Dakar/LOGIMAGE/Logimage.php</vt:lpstr>
      <vt:lpstr>Quelques exemples d’images reconstituées</vt:lpstr>
      <vt:lpstr>Et encore …</vt:lpstr>
      <vt:lpstr>Décomposition du travail en étapes (1/3)</vt:lpstr>
      <vt:lpstr>Décomposition du travail en étapes (2/3)</vt:lpstr>
      <vt:lpstr>Décomposition du travail en étapes (3/3)</vt:lpstr>
      <vt:lpstr>Tests</vt:lpstr>
      <vt:lpstr>Présentation PowerPoint</vt:lpstr>
      <vt:lpstr>Présentation PowerPoint</vt:lpstr>
      <vt:lpstr>Travail à réaliser et restitution </vt:lpstr>
      <vt:lpstr>Amouléne béne question ?</vt:lpstr>
      <vt:lpstr>Références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afaye</dc:creator>
  <cp:lastModifiedBy>afaye</cp:lastModifiedBy>
  <cp:revision>95</cp:revision>
  <dcterms:created xsi:type="dcterms:W3CDTF">2018-12-25T10:49:02Z</dcterms:created>
  <dcterms:modified xsi:type="dcterms:W3CDTF">2019-01-21T10:09:00Z</dcterms:modified>
</cp:coreProperties>
</file>